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8" r:id="rId3"/>
    <p:sldId id="269" r:id="rId4"/>
    <p:sldId id="270" r:id="rId5"/>
    <p:sldId id="257" r:id="rId6"/>
    <p:sldId id="258" r:id="rId7"/>
    <p:sldId id="259" r:id="rId8"/>
    <p:sldId id="271" r:id="rId9"/>
    <p:sldId id="272" r:id="rId10"/>
    <p:sldId id="276" r:id="rId11"/>
    <p:sldId id="261" r:id="rId12"/>
    <p:sldId id="274" r:id="rId13"/>
    <p:sldId id="262" r:id="rId14"/>
    <p:sldId id="263" r:id="rId15"/>
    <p:sldId id="277" r:id="rId16"/>
    <p:sldId id="264" r:id="rId17"/>
    <p:sldId id="265" r:id="rId18"/>
    <p:sldId id="266" r:id="rId19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0C9F64-1169-4057-B96F-E19564149B59}" type="datetimeFigureOut">
              <a:rPr lang="en-NZ" smtClean="0"/>
              <a:t>26/02/2020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8DF5E9-2F2A-4DB2-8FCB-869097E0A3A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33171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032076-627E-4686-A41B-1EC3A057604F}" type="datetimeFigureOut">
              <a:rPr lang="en-NZ" smtClean="0"/>
              <a:t>26/02/2020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EAB7D8-8048-47BE-AFDB-8A59C11361D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75958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AB7D8-8048-47BE-AFDB-8A59C11361D1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007906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At the</a:t>
            </a:r>
            <a:r>
              <a:rPr lang="en-NZ" baseline="0" dirty="0" smtClean="0"/>
              <a:t> end of the speech, allow discussion of which ideas your branch prefers. You don’t have to have a unanimous decision. Please provide notes that summarise the discussion on your feedback form. 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AB7D8-8048-47BE-AFDB-8A59C11361D1}" type="slidenum">
              <a:rPr lang="en-NZ" smtClean="0"/>
              <a:t>10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590127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 through the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questions first, then hand out the voting papers.</a:t>
            </a:r>
            <a:endParaRPr lang="en-N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AB7D8-8048-47BE-AFDB-8A59C11361D1}" type="slidenum">
              <a:rPr lang="en-NZ" smtClean="0"/>
              <a:t>11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752387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Members</a:t>
            </a:r>
            <a:r>
              <a:rPr lang="en-NZ" baseline="0" dirty="0" smtClean="0"/>
              <a:t> vote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AB7D8-8048-47BE-AFDB-8A59C11361D1}" type="slidenum">
              <a:rPr lang="en-NZ" smtClean="0"/>
              <a:t>12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752387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Members vote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AB7D8-8048-47BE-AFDB-8A59C11361D1}" type="slidenum">
              <a:rPr lang="en-NZ" smtClean="0"/>
              <a:t>13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752387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Members vote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AB7D8-8048-47BE-AFDB-8A59C11361D1}" type="slidenum">
              <a:rPr lang="en-NZ" smtClean="0"/>
              <a:t>14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752387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Members vote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AB7D8-8048-47BE-AFDB-8A59C11361D1}" type="slidenum">
              <a:rPr lang="en-NZ" smtClean="0"/>
              <a:t>15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752387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Please</a:t>
            </a:r>
            <a:r>
              <a:rPr lang="en-NZ" baseline="0" dirty="0" smtClean="0"/>
              <a:t> ask members to make individual submissions if they have not already done so. You may also wish to write a Branch submission to email to the Teaching Council. 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AB7D8-8048-47BE-AFDB-8A59C11361D1}" type="slidenum">
              <a:rPr lang="en-NZ" smtClean="0"/>
              <a:t>16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728116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AB7D8-8048-47BE-AFDB-8A59C11361D1}" type="slidenum">
              <a:rPr lang="en-NZ" smtClean="0"/>
              <a:t>17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604932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AB7D8-8048-47BE-AFDB-8A59C11361D1}" type="slidenum">
              <a:rPr lang="en-NZ" smtClean="0"/>
              <a:t>18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42545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AB7D8-8048-47BE-AFDB-8A59C11361D1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620765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AB7D8-8048-47BE-AFDB-8A59C11361D1}" type="slidenum">
              <a:rPr lang="en-NZ" smtClean="0"/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361524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AB7D8-8048-47BE-AFDB-8A59C11361D1}" type="slidenum">
              <a:rPr lang="en-NZ" smtClean="0"/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451086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AB7D8-8048-47BE-AFDB-8A59C11361D1}" type="slidenum">
              <a:rPr lang="en-NZ" smtClean="0"/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852620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AB7D8-8048-47BE-AFDB-8A59C11361D1}" type="slidenum">
              <a:rPr lang="en-NZ" smtClean="0"/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218832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AB7D8-8048-47BE-AFDB-8A59C11361D1}" type="slidenum">
              <a:rPr lang="en-NZ" smtClean="0"/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162301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If your Branch does have suggestions, please include them</a:t>
            </a:r>
            <a:r>
              <a:rPr lang="en-NZ" baseline="0" dirty="0" smtClean="0"/>
              <a:t> on your feedback form. 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AB7D8-8048-47BE-AFDB-8A59C11361D1}" type="slidenum">
              <a:rPr lang="en-NZ" smtClean="0"/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373404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AB7D8-8048-47BE-AFDB-8A59C11361D1}" type="slidenum">
              <a:rPr lang="en-NZ" smtClean="0"/>
              <a:t>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05420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F2249-36FC-4E6A-87A4-A1CAE215887B}" type="datetimeFigureOut">
              <a:rPr lang="en-NZ" smtClean="0"/>
              <a:t>26/02/2020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0878C-BD59-4B76-A0CE-7CE311A5B80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98714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F2249-36FC-4E6A-87A4-A1CAE215887B}" type="datetimeFigureOut">
              <a:rPr lang="en-NZ" smtClean="0"/>
              <a:t>26/02/2020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0878C-BD59-4B76-A0CE-7CE311A5B80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43864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F2249-36FC-4E6A-87A4-A1CAE215887B}" type="datetimeFigureOut">
              <a:rPr lang="en-NZ" smtClean="0"/>
              <a:t>26/02/2020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0878C-BD59-4B76-A0CE-7CE311A5B80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63001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F2249-36FC-4E6A-87A4-A1CAE215887B}" type="datetimeFigureOut">
              <a:rPr lang="en-NZ" smtClean="0"/>
              <a:t>26/02/2020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0878C-BD59-4B76-A0CE-7CE311A5B80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2864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F2249-36FC-4E6A-87A4-A1CAE215887B}" type="datetimeFigureOut">
              <a:rPr lang="en-NZ" smtClean="0"/>
              <a:t>26/02/2020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0878C-BD59-4B76-A0CE-7CE311A5B80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89370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F2249-36FC-4E6A-87A4-A1CAE215887B}" type="datetimeFigureOut">
              <a:rPr lang="en-NZ" smtClean="0"/>
              <a:t>26/02/2020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0878C-BD59-4B76-A0CE-7CE311A5B80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03938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F2249-36FC-4E6A-87A4-A1CAE215887B}" type="datetimeFigureOut">
              <a:rPr lang="en-NZ" smtClean="0"/>
              <a:t>26/02/2020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0878C-BD59-4B76-A0CE-7CE311A5B80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89421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F2249-36FC-4E6A-87A4-A1CAE215887B}" type="datetimeFigureOut">
              <a:rPr lang="en-NZ" smtClean="0"/>
              <a:t>26/02/2020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0878C-BD59-4B76-A0CE-7CE311A5B80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30926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F2249-36FC-4E6A-87A4-A1CAE215887B}" type="datetimeFigureOut">
              <a:rPr lang="en-NZ" smtClean="0"/>
              <a:t>26/02/2020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0878C-BD59-4B76-A0CE-7CE311A5B80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060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F2249-36FC-4E6A-87A4-A1CAE215887B}" type="datetimeFigureOut">
              <a:rPr lang="en-NZ" smtClean="0"/>
              <a:t>26/02/2020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0878C-BD59-4B76-A0CE-7CE311A5B80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8164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F2249-36FC-4E6A-87A4-A1CAE215887B}" type="datetimeFigureOut">
              <a:rPr lang="en-NZ" smtClean="0"/>
              <a:t>26/02/2020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0878C-BD59-4B76-A0CE-7CE311A5B80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89183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F2249-36FC-4E6A-87A4-A1CAE215887B}" type="datetimeFigureOut">
              <a:rPr lang="en-NZ" smtClean="0"/>
              <a:t>26/02/2020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0878C-BD59-4B76-A0CE-7CE311A5B80C}" type="slidenum">
              <a:rPr lang="en-NZ" smtClean="0"/>
              <a:t>‹#›</a:t>
            </a:fld>
            <a:endParaRPr lang="en-NZ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9001124" y="0"/>
            <a:ext cx="142876" cy="6858000"/>
            <a:chOff x="9001124" y="0"/>
            <a:chExt cx="142876" cy="6858000"/>
          </a:xfrm>
        </p:grpSpPr>
        <p:sp>
          <p:nvSpPr>
            <p:cNvPr id="8" name="Rectangle 7"/>
            <p:cNvSpPr/>
            <p:nvPr/>
          </p:nvSpPr>
          <p:spPr>
            <a:xfrm>
              <a:off x="9001124" y="0"/>
              <a:ext cx="142876" cy="1371600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9001124" y="1371600"/>
              <a:ext cx="142876" cy="54864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094239"/>
            <a:ext cx="1080120" cy="647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528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survey.publicvoice.co.nz/s3/fees-consultation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https://www.parliament.nz/en/mps-and-electorates/members-of-parliament/" TargetMode="External"/><Relationship Id="rId5" Type="http://schemas.openxmlformats.org/officeDocument/2006/relationships/hyperlink" Target="mailto:feedback@teachingcouncil.nz" TargetMode="External"/><Relationship Id="rId4" Type="http://schemas.openxmlformats.org/officeDocument/2006/relationships/hyperlink" Target="https://survey.publicvoice.co.nz/s3/teachingcouncilfeesppta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b="1" dirty="0" smtClean="0"/>
              <a:t>Branch Based </a:t>
            </a:r>
            <a:br>
              <a:rPr lang="en-NZ" b="1" dirty="0" smtClean="0"/>
            </a:br>
            <a:r>
              <a:rPr lang="en-NZ" b="1" dirty="0" smtClean="0"/>
              <a:t>Paid Union </a:t>
            </a:r>
            <a:r>
              <a:rPr lang="en-NZ" b="1" dirty="0"/>
              <a:t>M</a:t>
            </a:r>
            <a:r>
              <a:rPr lang="en-NZ" b="1" dirty="0" smtClean="0"/>
              <a:t>eeting</a:t>
            </a:r>
            <a:endParaRPr lang="en-NZ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717032"/>
            <a:ext cx="6400800" cy="1752600"/>
          </a:xfrm>
        </p:spPr>
        <p:txBody>
          <a:bodyPr/>
          <a:lstStyle/>
          <a:p>
            <a:r>
              <a:rPr lang="en-NZ" dirty="0" smtClean="0">
                <a:solidFill>
                  <a:schemeClr val="tx1"/>
                </a:solidFill>
              </a:rPr>
              <a:t>February 2020</a:t>
            </a:r>
            <a:endParaRPr lang="en-N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199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What happens if the Teaching Council does not change its suggested fee increases following the submissions?</a:t>
            </a:r>
          </a:p>
          <a:p>
            <a:pPr marL="0" indent="0">
              <a:buNone/>
            </a:pPr>
            <a:r>
              <a:rPr lang="en-US" dirty="0" smtClean="0"/>
              <a:t>Because the Teaching Council fees are </a:t>
            </a:r>
            <a:r>
              <a:rPr lang="en-US" b="1" dirty="0" smtClean="0"/>
              <a:t>not</a:t>
            </a:r>
            <a:r>
              <a:rPr lang="en-US" dirty="0" smtClean="0"/>
              <a:t> part of our Collective Agreement we </a:t>
            </a:r>
            <a:r>
              <a:rPr lang="en-US" b="1" dirty="0" smtClean="0"/>
              <a:t>cannot legally </a:t>
            </a:r>
            <a:r>
              <a:rPr lang="en-US" dirty="0" smtClean="0"/>
              <a:t>go on strike. </a:t>
            </a:r>
          </a:p>
          <a:p>
            <a:pPr marL="0" indent="0">
              <a:buNone/>
            </a:pPr>
            <a:r>
              <a:rPr lang="en-US" dirty="0" smtClean="0"/>
              <a:t>There are other options we can consider such as:</a:t>
            </a:r>
          </a:p>
          <a:p>
            <a:r>
              <a:rPr lang="en-US" dirty="0" smtClean="0"/>
              <a:t>Public protests</a:t>
            </a:r>
          </a:p>
          <a:p>
            <a:r>
              <a:rPr lang="en-US" dirty="0" smtClean="0"/>
              <a:t>Lobbying </a:t>
            </a:r>
            <a:r>
              <a:rPr lang="en-US" dirty="0"/>
              <a:t>MPs and other relevant groups</a:t>
            </a:r>
          </a:p>
          <a:p>
            <a:r>
              <a:rPr lang="en-US" dirty="0"/>
              <a:t>A </a:t>
            </a:r>
            <a:r>
              <a:rPr lang="en-US" dirty="0" smtClean="0"/>
              <a:t>ban on Teaching Council activities, </a:t>
            </a:r>
            <a:r>
              <a:rPr lang="en-US" dirty="0"/>
              <a:t>such as requests for consultation</a:t>
            </a:r>
          </a:p>
          <a:p>
            <a:r>
              <a:rPr lang="en-US" dirty="0" smtClean="0"/>
              <a:t>Your branch may have other suggestions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NZ" sz="4500" b="1" dirty="0" smtClean="0"/>
              <a:t>Discussion 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852348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311" y="141277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dirty="0" smtClean="0"/>
              <a:t>PPTA seeks feedback on four specific things:</a:t>
            </a:r>
          </a:p>
          <a:p>
            <a:pPr marL="0" indent="0">
              <a:buNone/>
            </a:pPr>
            <a:endParaRPr lang="en-NZ" sz="1800" dirty="0"/>
          </a:p>
          <a:p>
            <a:r>
              <a:rPr lang="en-NZ" dirty="0" smtClean="0"/>
              <a:t>Do you support the two options for fee increases put forward by Teaching Council?</a:t>
            </a:r>
          </a:p>
          <a:p>
            <a:r>
              <a:rPr lang="en-NZ" dirty="0" smtClean="0"/>
              <a:t>Would you like </a:t>
            </a:r>
            <a:r>
              <a:rPr lang="en-NZ" dirty="0" smtClean="0"/>
              <a:t>more </a:t>
            </a:r>
            <a:r>
              <a:rPr lang="en-NZ" dirty="0" smtClean="0"/>
              <a:t>options to choose from?</a:t>
            </a:r>
          </a:p>
          <a:p>
            <a:r>
              <a:rPr lang="en-NZ" dirty="0" smtClean="0"/>
              <a:t>Who should pay teacher registration fees?</a:t>
            </a:r>
          </a:p>
          <a:p>
            <a:r>
              <a:rPr lang="en-NZ" dirty="0" smtClean="0"/>
              <a:t>Would you like PPTA executive </a:t>
            </a:r>
            <a:r>
              <a:rPr lang="en-NZ" dirty="0" smtClean="0"/>
              <a:t>to develop </a:t>
            </a:r>
            <a:r>
              <a:rPr lang="en-NZ" dirty="0" smtClean="0"/>
              <a:t>‘next steps’ for action? </a:t>
            </a:r>
            <a:endParaRPr lang="en-NZ" dirty="0"/>
          </a:p>
          <a:p>
            <a:pPr marL="0" indent="0">
              <a:buNone/>
            </a:pPr>
            <a:endParaRPr lang="en-NZ" dirty="0" smtClean="0"/>
          </a:p>
          <a:p>
            <a:pPr marL="0" indent="0">
              <a:buNone/>
            </a:pPr>
            <a:endParaRPr lang="en-NZ" dirty="0" smtClean="0"/>
          </a:p>
          <a:p>
            <a:pPr marL="0" indent="0">
              <a:buNone/>
            </a:pPr>
            <a:endParaRPr lang="en-NZ" dirty="0"/>
          </a:p>
          <a:p>
            <a:endParaRPr lang="en-NZ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NZ" sz="4500" b="1" dirty="0" smtClean="0"/>
              <a:t>Voting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49045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36912"/>
          </a:xfrm>
        </p:spPr>
        <p:txBody>
          <a:bodyPr/>
          <a:lstStyle/>
          <a:p>
            <a:pPr marL="0" indent="0">
              <a:buNone/>
            </a:pPr>
            <a:endParaRPr lang="en-NZ" dirty="0" smtClean="0"/>
          </a:p>
          <a:p>
            <a:pPr marL="0" indent="0">
              <a:buNone/>
            </a:pPr>
            <a:r>
              <a:rPr lang="en-NZ" dirty="0" smtClean="0"/>
              <a:t>1. Do </a:t>
            </a:r>
            <a:r>
              <a:rPr lang="en-NZ" dirty="0"/>
              <a:t>you support either of the </a:t>
            </a:r>
            <a:r>
              <a:rPr lang="en-NZ" dirty="0" smtClean="0"/>
              <a:t>Teaching Council </a:t>
            </a:r>
            <a:r>
              <a:rPr lang="en-NZ" dirty="0"/>
              <a:t>options for fee increases</a:t>
            </a:r>
            <a:r>
              <a:rPr lang="en-NZ" dirty="0" smtClean="0"/>
              <a:t>? (Yes/No)</a:t>
            </a:r>
          </a:p>
          <a:p>
            <a:pPr marL="0" indent="0">
              <a:buNone/>
            </a:pPr>
            <a:endParaRPr lang="en-NZ" dirty="0" smtClean="0"/>
          </a:p>
          <a:p>
            <a:pPr marL="0" indent="0">
              <a:buNone/>
            </a:pPr>
            <a:endParaRPr lang="en-NZ" dirty="0"/>
          </a:p>
          <a:p>
            <a:endParaRPr lang="en-NZ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NZ" sz="4500" b="1" dirty="0" smtClean="0"/>
              <a:t>Voting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223661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NZ" dirty="0" smtClean="0"/>
          </a:p>
          <a:p>
            <a:pPr marL="0" indent="0">
              <a:buNone/>
            </a:pPr>
            <a:r>
              <a:rPr lang="en-NZ" dirty="0" smtClean="0"/>
              <a:t>2. Are there alternatives to increasing Teaching Council fees? (Yes/No)</a:t>
            </a:r>
          </a:p>
          <a:p>
            <a:pPr marL="0" indent="0">
              <a:buNone/>
            </a:pPr>
            <a:r>
              <a:rPr lang="en-NZ" dirty="0" smtClean="0"/>
              <a:t>(</a:t>
            </a:r>
            <a:r>
              <a:rPr lang="en-NZ" i="1" dirty="0" smtClean="0"/>
              <a:t>For example, inflation-only </a:t>
            </a:r>
            <a:r>
              <a:rPr lang="en-NZ" i="1" dirty="0"/>
              <a:t>adjustments, reducing the functions of Council, streamlining existing functions, user-pays for its new leadership centre functions</a:t>
            </a:r>
            <a:r>
              <a:rPr lang="en-NZ" dirty="0"/>
              <a:t>)?</a:t>
            </a:r>
            <a:endParaRPr lang="en-NZ" dirty="0" smtClean="0"/>
          </a:p>
          <a:p>
            <a:pPr marL="0" indent="0">
              <a:buNone/>
            </a:pPr>
            <a:endParaRPr lang="en-NZ" dirty="0" smtClean="0"/>
          </a:p>
          <a:p>
            <a:pPr marL="0" indent="0">
              <a:buNone/>
            </a:pPr>
            <a:endParaRPr lang="en-NZ" dirty="0"/>
          </a:p>
          <a:p>
            <a:endParaRPr lang="en-NZ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NZ" sz="4500" b="1" dirty="0" smtClean="0"/>
              <a:t>Voting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3078396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 smtClean="0"/>
              <a:t>3. Who </a:t>
            </a:r>
            <a:r>
              <a:rPr lang="en-NZ" dirty="0"/>
              <a:t>should pay the </a:t>
            </a:r>
            <a:r>
              <a:rPr lang="en-NZ" dirty="0" smtClean="0"/>
              <a:t>Teaching Counci</a:t>
            </a:r>
            <a:r>
              <a:rPr lang="en-NZ" dirty="0"/>
              <a:t>l</a:t>
            </a:r>
            <a:r>
              <a:rPr lang="en-NZ" dirty="0" smtClean="0"/>
              <a:t> </a:t>
            </a:r>
            <a:r>
              <a:rPr lang="en-NZ" dirty="0"/>
              <a:t>fees?</a:t>
            </a:r>
          </a:p>
          <a:p>
            <a:pPr marL="0" indent="0">
              <a:buNone/>
            </a:pPr>
            <a:endParaRPr lang="en-NZ" dirty="0" smtClean="0"/>
          </a:p>
          <a:p>
            <a:pPr marL="0" indent="0">
              <a:buNone/>
            </a:pPr>
            <a:endParaRPr lang="en-NZ" dirty="0"/>
          </a:p>
          <a:p>
            <a:endParaRPr lang="en-NZ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175766"/>
              </p:ext>
            </p:extLst>
          </p:nvPr>
        </p:nvGraphicFramePr>
        <p:xfrm>
          <a:off x="1331640" y="2564904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en-NZ" sz="1800" b="0" kern="120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Boards of Trustees as employers  (increased ops funding)</a:t>
                      </a:r>
                      <a:endParaRPr lang="en-NZ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Ministry of Education as agency responsible for the workforce </a:t>
                      </a:r>
                      <a:endParaRPr lang="en-NZ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fees -  Government should fully fund the Teaching Council </a:t>
                      </a:r>
                      <a:endParaRPr lang="en-NZ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Split fees between teachers and boards/ministry</a:t>
                      </a:r>
                      <a:endParaRPr lang="en-NZ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Teachers</a:t>
                      </a:r>
                      <a:endParaRPr lang="en-NZ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NZ" sz="4500" b="1" dirty="0" smtClean="0"/>
              <a:t>Voting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4153107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 smtClean="0"/>
              <a:t>4. In the event that the Teaching Council </a:t>
            </a:r>
            <a:r>
              <a:rPr lang="en-NZ" dirty="0"/>
              <a:t>implements its proposed fee </a:t>
            </a:r>
            <a:r>
              <a:rPr lang="en-NZ" dirty="0" smtClean="0"/>
              <a:t>increase, do you approve the PPTA executive to implement next steps? (Yes/No)</a:t>
            </a:r>
            <a:endParaRPr lang="en-NZ" dirty="0"/>
          </a:p>
          <a:p>
            <a:endParaRPr lang="en-NZ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NZ" sz="4500" b="1" dirty="0" smtClean="0"/>
              <a:t>Voting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2881960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NZ" dirty="0"/>
              <a:t>Make a submission to Teaching Council</a:t>
            </a:r>
            <a:br>
              <a:rPr lang="en-NZ" dirty="0"/>
            </a:br>
            <a:endParaRPr lang="en-NZ" dirty="0" smtClean="0"/>
          </a:p>
          <a:p>
            <a:r>
              <a:rPr lang="en-NZ" dirty="0" smtClean="0"/>
              <a:t>Up to and including February 21</a:t>
            </a:r>
            <a:r>
              <a:rPr lang="en-NZ" baseline="30000" dirty="0" smtClean="0"/>
              <a:t>st</a:t>
            </a:r>
            <a:r>
              <a:rPr lang="en-NZ" dirty="0" smtClean="0"/>
              <a:t>: Submissions can be made at </a:t>
            </a:r>
            <a:r>
              <a:rPr lang="en-NZ" u="sng" dirty="0" smtClean="0">
                <a:hlinkClick r:id="rId3"/>
              </a:rPr>
              <a:t>https://survey.publicvoice.co.nz/s3/fees-consultation</a:t>
            </a:r>
            <a:endParaRPr lang="en-NZ" u="sng" dirty="0" smtClean="0"/>
          </a:p>
          <a:p>
            <a:r>
              <a:rPr lang="en-NZ" dirty="0" smtClean="0"/>
              <a:t>From February 22</a:t>
            </a:r>
            <a:r>
              <a:rPr lang="en-NZ" baseline="30000" dirty="0" smtClean="0"/>
              <a:t>nd</a:t>
            </a:r>
            <a:r>
              <a:rPr lang="en-NZ" dirty="0" smtClean="0"/>
              <a:t> to March 13</a:t>
            </a:r>
            <a:r>
              <a:rPr lang="en-NZ" baseline="30000" dirty="0" smtClean="0"/>
              <a:t>th</a:t>
            </a:r>
            <a:r>
              <a:rPr lang="en-NZ" dirty="0" smtClean="0"/>
              <a:t>: </a:t>
            </a:r>
            <a:r>
              <a:rPr lang="en-NZ" u="sng" dirty="0">
                <a:hlinkClick r:id="rId4"/>
              </a:rPr>
              <a:t>https://survey.publicvoice.co.nz/s3/teachingcouncilfeesppta</a:t>
            </a:r>
            <a:endParaRPr lang="en-NZ" dirty="0" smtClean="0"/>
          </a:p>
          <a:p>
            <a:pPr marL="0" indent="0">
              <a:buNone/>
            </a:pPr>
            <a:endParaRPr lang="en-NZ" dirty="0" smtClean="0"/>
          </a:p>
          <a:p>
            <a:pPr marL="0" indent="0">
              <a:buNone/>
            </a:pPr>
            <a:r>
              <a:rPr lang="en-NZ" dirty="0" smtClean="0"/>
              <a:t>Many members may have already done this. If so, they could:</a:t>
            </a:r>
            <a:endParaRPr lang="en-US" dirty="0" smtClean="0"/>
          </a:p>
          <a:p>
            <a:r>
              <a:rPr lang="en-US" dirty="0" smtClean="0"/>
              <a:t>Write a collective email to the Teaching Council from their branch</a:t>
            </a:r>
          </a:p>
          <a:p>
            <a:pPr marL="0" indent="0">
              <a:buNone/>
            </a:pPr>
            <a:r>
              <a:rPr lang="en-US" dirty="0" smtClean="0"/>
              <a:t>Email address: </a:t>
            </a:r>
            <a:r>
              <a:rPr lang="en-US" dirty="0" smtClean="0">
                <a:hlinkClick r:id="rId5"/>
              </a:rPr>
              <a:t>feedback</a:t>
            </a:r>
            <a:r>
              <a:rPr lang="en-NZ" dirty="0" smtClean="0">
                <a:hlinkClick r:id="rId5"/>
              </a:rPr>
              <a:t>@teachingcouncil.nz</a:t>
            </a:r>
            <a:endParaRPr lang="en-NZ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Write to your local MP, Minister </a:t>
            </a:r>
            <a:r>
              <a:rPr lang="en-US" dirty="0" err="1" smtClean="0"/>
              <a:t>Hipkins</a:t>
            </a:r>
            <a:r>
              <a:rPr lang="en-US" dirty="0" smtClean="0"/>
              <a:t>, or the Prime Minister to express concern </a:t>
            </a:r>
            <a:endParaRPr lang="en-NZ" dirty="0"/>
          </a:p>
          <a:p>
            <a:pPr marL="0" indent="0">
              <a:buNone/>
            </a:pPr>
            <a:r>
              <a:rPr lang="en-US" dirty="0" smtClean="0"/>
              <a:t>Link here</a:t>
            </a:r>
            <a:r>
              <a:rPr lang="en-US" dirty="0"/>
              <a:t>: </a:t>
            </a:r>
            <a:r>
              <a:rPr lang="en-US" dirty="0">
                <a:hlinkClick r:id="rId6"/>
              </a:rPr>
              <a:t>https://www.parliament.nz/en/mps-and-electorates/members-of-parliament/</a:t>
            </a:r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NZ" sz="4500" b="1" dirty="0" smtClean="0"/>
              <a:t>Submissions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4258716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0429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NZ" sz="2400" dirty="0"/>
              <a:t>Tips for the submission </a:t>
            </a:r>
            <a:r>
              <a:rPr lang="en-NZ" sz="2400" dirty="0" smtClean="0"/>
              <a:t>site:</a:t>
            </a:r>
            <a:endParaRPr lang="en-NZ" sz="2400" dirty="0"/>
          </a:p>
          <a:p>
            <a:pPr marL="0" indent="0">
              <a:buNone/>
            </a:pPr>
            <a:r>
              <a:rPr lang="en-NZ" sz="2400" dirty="0" smtClean="0"/>
              <a:t>Question 6 asks you which fee increase you prefer. </a:t>
            </a:r>
          </a:p>
          <a:p>
            <a:pPr marL="0" indent="0">
              <a:buNone/>
            </a:pPr>
            <a:r>
              <a:rPr lang="en-NZ" sz="2400" dirty="0" smtClean="0"/>
              <a:t>If </a:t>
            </a:r>
            <a:r>
              <a:rPr lang="en-NZ" sz="2400" dirty="0"/>
              <a:t>you oppose both proposed fee increases, select “I have no preference</a:t>
            </a:r>
            <a:r>
              <a:rPr lang="en-NZ" sz="2400" dirty="0" smtClean="0"/>
              <a:t>”.</a:t>
            </a:r>
            <a:endParaRPr lang="en-NZ" sz="2400" dirty="0"/>
          </a:p>
          <a:p>
            <a:pPr marL="0" indent="0">
              <a:buNone/>
            </a:pPr>
            <a:endParaRPr lang="en-NZ" dirty="0"/>
          </a:p>
        </p:txBody>
      </p:sp>
      <p:pic>
        <p:nvPicPr>
          <p:cNvPr id="4" name="Picture 3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954"/>
          <a:stretch/>
        </p:blipFill>
        <p:spPr bwMode="auto">
          <a:xfrm>
            <a:off x="323528" y="3037438"/>
            <a:ext cx="8049493" cy="25012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Oval 4"/>
          <p:cNvSpPr/>
          <p:nvPr/>
        </p:nvSpPr>
        <p:spPr>
          <a:xfrm>
            <a:off x="539552" y="4869160"/>
            <a:ext cx="3168352" cy="7200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NZ" sz="4500" b="1" dirty="0" smtClean="0"/>
              <a:t>Submission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1569584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NZ" sz="3400" dirty="0"/>
              <a:t>Tips for the submission </a:t>
            </a:r>
            <a:r>
              <a:rPr lang="en-NZ" sz="3400" dirty="0" smtClean="0"/>
              <a:t>site:</a:t>
            </a:r>
            <a:endParaRPr lang="en-NZ" sz="3400" dirty="0"/>
          </a:p>
          <a:p>
            <a:pPr marL="0" indent="0">
              <a:buNone/>
            </a:pPr>
            <a:r>
              <a:rPr lang="en-NZ" sz="3400" dirty="0" smtClean="0"/>
              <a:t>Question 7 allows you to leave a comment. </a:t>
            </a:r>
          </a:p>
          <a:p>
            <a:pPr marL="0" indent="0">
              <a:buNone/>
            </a:pPr>
            <a:endParaRPr lang="en-NZ" sz="3400" dirty="0" smtClean="0"/>
          </a:p>
          <a:p>
            <a:endParaRPr lang="en-NZ" dirty="0">
              <a:solidFill>
                <a:srgbClr val="FF0000"/>
              </a:solidFill>
            </a:endParaRPr>
          </a:p>
          <a:p>
            <a:endParaRPr lang="en-NZ" dirty="0" smtClean="0">
              <a:solidFill>
                <a:srgbClr val="FF0000"/>
              </a:solidFill>
            </a:endParaRPr>
          </a:p>
          <a:p>
            <a:endParaRPr lang="en-NZ" dirty="0">
              <a:solidFill>
                <a:srgbClr val="FF0000"/>
              </a:solidFill>
            </a:endParaRPr>
          </a:p>
          <a:p>
            <a:endParaRPr lang="en-NZ" dirty="0" smtClean="0">
              <a:solidFill>
                <a:srgbClr val="FF0000"/>
              </a:solidFill>
            </a:endParaRPr>
          </a:p>
          <a:p>
            <a:endParaRPr lang="en-N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NZ" dirty="0" smtClean="0"/>
          </a:p>
          <a:p>
            <a:pPr marL="0" indent="0">
              <a:buNone/>
            </a:pPr>
            <a:endParaRPr lang="en-NZ" dirty="0" smtClean="0"/>
          </a:p>
          <a:p>
            <a:pPr marL="0" indent="0">
              <a:buNone/>
            </a:pPr>
            <a:r>
              <a:rPr lang="en-NZ" dirty="0" smtClean="0"/>
              <a:t>Commenting </a:t>
            </a:r>
            <a:r>
              <a:rPr lang="en-NZ" dirty="0"/>
              <a:t>in Question 7 allows you to clarify earlier responses e.g.</a:t>
            </a:r>
          </a:p>
          <a:p>
            <a:pPr marL="0" indent="0">
              <a:buNone/>
            </a:pPr>
            <a:r>
              <a:rPr lang="en-NZ" i="1" dirty="0" smtClean="0"/>
              <a:t>My </a:t>
            </a:r>
            <a:r>
              <a:rPr lang="en-NZ" i="1" dirty="0"/>
              <a:t>response in </a:t>
            </a:r>
            <a:r>
              <a:rPr lang="en-NZ" i="1" dirty="0" smtClean="0"/>
              <a:t>Q6 </a:t>
            </a:r>
            <a:r>
              <a:rPr lang="en-NZ" i="1" dirty="0"/>
              <a:t>was that I have no preference between the two options. That is because </a:t>
            </a:r>
            <a:r>
              <a:rPr lang="en-NZ" i="1" dirty="0" smtClean="0"/>
              <a:t>I am </a:t>
            </a:r>
            <a:r>
              <a:rPr lang="en-NZ" i="1" dirty="0"/>
              <a:t>opposed to both of them/ support each equally/believe that the TC costs should be fully met by government</a:t>
            </a:r>
          </a:p>
          <a:p>
            <a:pPr marL="0" indent="0">
              <a:buNone/>
            </a:pPr>
            <a:r>
              <a:rPr lang="en-NZ" dirty="0" smtClean="0"/>
              <a:t> </a:t>
            </a:r>
          </a:p>
          <a:p>
            <a:pPr marL="0" indent="0">
              <a:buNone/>
            </a:pPr>
            <a:endParaRPr lang="en-NZ" dirty="0"/>
          </a:p>
        </p:txBody>
      </p:sp>
      <p:pic>
        <p:nvPicPr>
          <p:cNvPr id="4" name="Picture 3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757"/>
          <a:stretch/>
        </p:blipFill>
        <p:spPr bwMode="auto">
          <a:xfrm>
            <a:off x="539552" y="2492896"/>
            <a:ext cx="6912768" cy="223224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NZ" sz="4500" b="1" dirty="0" smtClean="0"/>
              <a:t>Submissions</a:t>
            </a:r>
          </a:p>
          <a:p>
            <a:endParaRPr lang="en-NZ" dirty="0"/>
          </a:p>
        </p:txBody>
      </p:sp>
      <p:sp>
        <p:nvSpPr>
          <p:cNvPr id="7" name="Oval 6"/>
          <p:cNvSpPr/>
          <p:nvPr/>
        </p:nvSpPr>
        <p:spPr>
          <a:xfrm rot="21171805">
            <a:off x="872636" y="2336605"/>
            <a:ext cx="6970374" cy="225968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95681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/>
              <a:t>A</a:t>
            </a:r>
            <a:r>
              <a:rPr lang="en-NZ" b="1" dirty="0" smtClean="0"/>
              <a:t>genda</a:t>
            </a:r>
            <a:endParaRPr lang="en-N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					</a:t>
            </a:r>
            <a:endParaRPr lang="en-NZ" sz="30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330047"/>
              </p:ext>
            </p:extLst>
          </p:nvPr>
        </p:nvGraphicFramePr>
        <p:xfrm>
          <a:off x="1187624" y="1916832"/>
          <a:ext cx="6384032" cy="3411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6032"/>
                <a:gridCol w="3048000"/>
              </a:tblGrid>
              <a:tr h="648072">
                <a:tc>
                  <a:txBody>
                    <a:bodyPr/>
                    <a:lstStyle/>
                    <a:p>
                      <a:r>
                        <a:rPr lang="en-US" dirty="0" smtClean="0"/>
                        <a:t>Item:	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Approx. timing:</a:t>
                      </a:r>
                      <a:endParaRPr lang="en-NZ" dirty="0" smtClean="0"/>
                    </a:p>
                    <a:p>
                      <a:endParaRPr lang="en-N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 Opening</a:t>
                      </a:r>
                      <a:r>
                        <a:rPr lang="en-US" baseline="0" dirty="0" smtClean="0"/>
                        <a:t> &amp; p</a:t>
                      </a:r>
                      <a:r>
                        <a:rPr lang="en-US" dirty="0" smtClean="0"/>
                        <a:t>urpose</a:t>
                      </a:r>
                      <a:r>
                        <a:rPr lang="en-US" baseline="0" dirty="0" smtClean="0"/>
                        <a:t> of meeting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</a:t>
                      </a:r>
                      <a:r>
                        <a:rPr lang="en-US" dirty="0" err="1" smtClean="0"/>
                        <a:t>mins</a:t>
                      </a:r>
                      <a:endParaRPr lang="en-N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2. </a:t>
                      </a:r>
                      <a:r>
                        <a:rPr lang="en-NZ" sz="1800" dirty="0" smtClean="0"/>
                        <a:t>Issues	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</a:t>
                      </a:r>
                      <a:r>
                        <a:rPr lang="en-US" dirty="0" err="1" smtClean="0"/>
                        <a:t>mins</a:t>
                      </a:r>
                      <a:endParaRPr lang="en-N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3.</a:t>
                      </a:r>
                      <a:r>
                        <a:rPr lang="en-US" baseline="0" dirty="0" smtClean="0"/>
                        <a:t> Discussion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 </a:t>
                      </a:r>
                      <a:r>
                        <a:rPr lang="en-US" dirty="0" err="1" smtClean="0"/>
                        <a:t>mins</a:t>
                      </a:r>
                      <a:endParaRPr lang="en-N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4. Voting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 </a:t>
                      </a:r>
                      <a:r>
                        <a:rPr lang="en-US" dirty="0" err="1" smtClean="0"/>
                        <a:t>mins</a:t>
                      </a:r>
                      <a:endParaRPr lang="en-N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5. Submissions</a:t>
                      </a:r>
                      <a:endParaRPr lang="en-NZ" dirty="0" smtClean="0"/>
                    </a:p>
                    <a:p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 minutes</a:t>
                      </a:r>
                      <a:endParaRPr lang="en-N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6. Other business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As/when needed</a:t>
                      </a:r>
                      <a:endParaRPr lang="en-NZ" dirty="0" smtClean="0"/>
                    </a:p>
                    <a:p>
                      <a:endParaRPr lang="en-N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9399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 smtClean="0"/>
              <a:t>Purpose of the meeting</a:t>
            </a:r>
            <a:endParaRPr lang="en-N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Discuss the Teaching Council’s intention to increase practicing certificate fees</a:t>
            </a:r>
          </a:p>
          <a:p>
            <a:r>
              <a:rPr lang="en-NZ" dirty="0" smtClean="0"/>
              <a:t>Vote on your preferred next steps </a:t>
            </a:r>
            <a:endParaRPr lang="en-NZ" dirty="0"/>
          </a:p>
          <a:p>
            <a:r>
              <a:rPr lang="en-NZ" dirty="0" smtClean="0"/>
              <a:t>Give time for members to write submissions to the Teaching Council</a:t>
            </a:r>
          </a:p>
        </p:txBody>
      </p:sp>
    </p:spTree>
    <p:extLst>
      <p:ext uri="{BB962C8B-B14F-4D97-AF65-F5344CB8AC3E}">
        <p14:creationId xmlns:p14="http://schemas.microsoft.com/office/powerpoint/2010/main" val="2928008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NZ" sz="4900" b="1" dirty="0" smtClean="0"/>
              <a:t>Issues</a:t>
            </a:r>
            <a:r>
              <a:rPr lang="en-NZ" dirty="0"/>
              <a:t/>
            </a:r>
            <a:br>
              <a:rPr lang="en-NZ" dirty="0"/>
            </a:b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807524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issues:</a:t>
            </a:r>
            <a:endParaRPr lang="en-NZ" dirty="0" smtClean="0"/>
          </a:p>
          <a:p>
            <a:r>
              <a:rPr lang="en-NZ" sz="2800" dirty="0" smtClean="0"/>
              <a:t>The Teaching Council intends to increase the triennial practicing certificate fee from 1 July 2020</a:t>
            </a:r>
          </a:p>
          <a:p>
            <a:r>
              <a:rPr lang="en-NZ" sz="2800" dirty="0" smtClean="0"/>
              <a:t>The Teaching Council is only consulting on two options for the fee increase</a:t>
            </a:r>
          </a:p>
          <a:p>
            <a:pPr marL="0" indent="0">
              <a:buNone/>
            </a:pPr>
            <a:endParaRPr lang="en-NZ" sz="2800" dirty="0"/>
          </a:p>
        </p:txBody>
      </p:sp>
    </p:spTree>
    <p:extLst>
      <p:ext uri="{BB962C8B-B14F-4D97-AF65-F5344CB8AC3E}">
        <p14:creationId xmlns:p14="http://schemas.microsoft.com/office/powerpoint/2010/main" val="3916070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NZ" b="1" dirty="0"/>
              <a:t>What are the proposed changes?</a:t>
            </a:r>
          </a:p>
          <a:p>
            <a:pPr marL="0" indent="0">
              <a:buNone/>
            </a:pPr>
            <a:r>
              <a:rPr lang="en-NZ" dirty="0" smtClean="0"/>
              <a:t>The Teaching Council intends to increase registration and certification fees for teachers from 1 July 2020</a:t>
            </a:r>
            <a:br>
              <a:rPr lang="en-NZ" dirty="0" smtClean="0"/>
            </a:br>
            <a:r>
              <a:rPr lang="en-NZ" dirty="0" smtClean="0"/>
              <a:t> </a:t>
            </a:r>
            <a:br>
              <a:rPr lang="en-NZ" dirty="0" smtClean="0"/>
            </a:br>
            <a:r>
              <a:rPr lang="en-NZ" dirty="0" smtClean="0"/>
              <a:t>The only discussion it wants is around two options:</a:t>
            </a:r>
          </a:p>
          <a:p>
            <a:pPr marL="0" indent="0">
              <a:buNone/>
            </a:pPr>
            <a:r>
              <a:rPr lang="en-NZ" dirty="0" smtClean="0"/>
              <a:t>- increase fees from $221 to $470 for all, or</a:t>
            </a:r>
            <a:br>
              <a:rPr lang="en-NZ" dirty="0" smtClean="0"/>
            </a:br>
            <a:r>
              <a:rPr lang="en-NZ" dirty="0" smtClean="0"/>
              <a:t>- new grads fee of $300, all others $500</a:t>
            </a:r>
            <a:br>
              <a:rPr lang="en-NZ" dirty="0" smtClean="0"/>
            </a:br>
            <a:endParaRPr lang="en-NZ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NZ" sz="4900" b="1" dirty="0" smtClean="0"/>
              <a:t>Issues</a:t>
            </a:r>
            <a:r>
              <a:rPr lang="en-NZ" dirty="0" smtClean="0"/>
              <a:t/>
            </a:r>
            <a:br>
              <a:rPr lang="en-NZ" dirty="0" smtClean="0"/>
            </a:b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888875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What are the Teaching Council’s reasons </a:t>
            </a:r>
            <a:r>
              <a:rPr lang="en-NZ" dirty="0" smtClean="0"/>
              <a:t>for the increase?</a:t>
            </a:r>
          </a:p>
          <a:p>
            <a:r>
              <a:rPr lang="en-NZ" dirty="0" smtClean="0"/>
              <a:t>It can’t fund its activities at the current fee level</a:t>
            </a:r>
          </a:p>
          <a:p>
            <a:r>
              <a:rPr lang="en-NZ" dirty="0" smtClean="0"/>
              <a:t>Fees have </a:t>
            </a:r>
            <a:r>
              <a:rPr lang="en-NZ" dirty="0"/>
              <a:t>not increased </a:t>
            </a:r>
            <a:r>
              <a:rPr lang="en-NZ" dirty="0" smtClean="0"/>
              <a:t>since 2010 </a:t>
            </a:r>
            <a:endParaRPr lang="en-NZ" dirty="0"/>
          </a:p>
          <a:p>
            <a:r>
              <a:rPr lang="en-NZ" dirty="0" smtClean="0"/>
              <a:t>Cost increases are due to:</a:t>
            </a:r>
          </a:p>
          <a:p>
            <a:pPr lvl="1"/>
            <a:r>
              <a:rPr lang="en-NZ" dirty="0" smtClean="0"/>
              <a:t>development of the Centre </a:t>
            </a:r>
            <a:r>
              <a:rPr lang="en-NZ" dirty="0"/>
              <a:t>for Leadership </a:t>
            </a:r>
            <a:r>
              <a:rPr lang="en-NZ" dirty="0" smtClean="0"/>
              <a:t>Excellence </a:t>
            </a:r>
          </a:p>
          <a:p>
            <a:pPr lvl="1"/>
            <a:r>
              <a:rPr lang="en-NZ" dirty="0" smtClean="0"/>
              <a:t>increased referrals to the Disciplinary Tribunal</a:t>
            </a:r>
          </a:p>
          <a:p>
            <a:pPr lvl="1"/>
            <a:r>
              <a:rPr lang="en-NZ" dirty="0" smtClean="0"/>
              <a:t>inflation</a:t>
            </a:r>
            <a:endParaRPr lang="en-NZ" dirty="0"/>
          </a:p>
          <a:p>
            <a:r>
              <a:rPr lang="en-NZ" dirty="0" smtClean="0"/>
              <a:t>Government subsidy to the Teaching Council ends 1st July 2020</a:t>
            </a:r>
            <a:endParaRPr lang="en-NZ" dirty="0"/>
          </a:p>
          <a:p>
            <a:endParaRPr lang="en-NZ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NZ" sz="4900" b="1" dirty="0" smtClean="0"/>
              <a:t>Issues</a:t>
            </a:r>
            <a:r>
              <a:rPr lang="en-NZ" dirty="0"/>
              <a:t/>
            </a:r>
            <a:br>
              <a:rPr lang="en-NZ" dirty="0"/>
            </a:b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642416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NZ" b="1" dirty="0"/>
              <a:t>What are the issues for teachers?</a:t>
            </a:r>
            <a:r>
              <a:rPr lang="en-NZ" dirty="0"/>
              <a:t/>
            </a:r>
            <a:br>
              <a:rPr lang="en-NZ" dirty="0"/>
            </a:br>
            <a:endParaRPr lang="en-NZ" b="1" u="sng" dirty="0" smtClean="0"/>
          </a:p>
          <a:p>
            <a:pPr marL="0" indent="0">
              <a:buNone/>
            </a:pPr>
            <a:r>
              <a:rPr lang="en-NZ" b="1" u="sng" dirty="0" smtClean="0"/>
              <a:t>Cost</a:t>
            </a:r>
            <a:r>
              <a:rPr lang="en-NZ" b="1" u="sng" dirty="0"/>
              <a:t>:</a:t>
            </a:r>
          </a:p>
          <a:p>
            <a:pPr lvl="0"/>
            <a:r>
              <a:rPr lang="en-NZ" dirty="0" smtClean="0"/>
              <a:t>Personal - cost </a:t>
            </a:r>
            <a:r>
              <a:rPr lang="en-NZ" dirty="0"/>
              <a:t>of </a:t>
            </a:r>
            <a:r>
              <a:rPr lang="en-NZ" dirty="0" smtClean="0"/>
              <a:t>practising certificates more </a:t>
            </a:r>
            <a:r>
              <a:rPr lang="en-NZ" dirty="0"/>
              <a:t>than double!</a:t>
            </a:r>
          </a:p>
          <a:p>
            <a:pPr lvl="0"/>
            <a:r>
              <a:rPr lang="en-NZ" dirty="0" smtClean="0"/>
              <a:t>System – this is a further </a:t>
            </a:r>
            <a:r>
              <a:rPr lang="en-NZ" dirty="0"/>
              <a:t>barrier to </a:t>
            </a:r>
            <a:r>
              <a:rPr lang="en-NZ" dirty="0" smtClean="0"/>
              <a:t>teacher </a:t>
            </a:r>
            <a:r>
              <a:rPr lang="en-NZ" dirty="0"/>
              <a:t>supply when </a:t>
            </a:r>
            <a:r>
              <a:rPr lang="en-NZ" dirty="0" smtClean="0"/>
              <a:t>the profession already </a:t>
            </a:r>
            <a:r>
              <a:rPr lang="en-NZ" dirty="0"/>
              <a:t>in crisis</a:t>
            </a:r>
          </a:p>
          <a:p>
            <a:pPr lvl="0"/>
            <a:r>
              <a:rPr lang="en-NZ" dirty="0" smtClean="0"/>
              <a:t>Inequity – the increase impacts disproportionately on </a:t>
            </a:r>
            <a:r>
              <a:rPr lang="en-NZ" dirty="0"/>
              <a:t>part timers, </a:t>
            </a:r>
            <a:r>
              <a:rPr lang="en-NZ" dirty="0" smtClean="0"/>
              <a:t>day relievers </a:t>
            </a:r>
            <a:r>
              <a:rPr lang="en-NZ" dirty="0"/>
              <a:t>and establishing </a:t>
            </a:r>
            <a:r>
              <a:rPr lang="en-NZ" dirty="0" smtClean="0"/>
              <a:t>teachers</a:t>
            </a:r>
            <a:endParaRPr lang="en-NZ" dirty="0"/>
          </a:p>
          <a:p>
            <a:endParaRPr lang="en-NZ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NZ" sz="4900" b="1" dirty="0" smtClean="0"/>
              <a:t>Issues</a:t>
            </a:r>
            <a:r>
              <a:rPr lang="en-NZ" dirty="0" smtClean="0"/>
              <a:t/>
            </a:r>
            <a:br>
              <a:rPr lang="en-NZ" dirty="0" smtClean="0"/>
            </a:b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693894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NZ" sz="4600" dirty="0" smtClean="0"/>
              <a:t>What are the </a:t>
            </a:r>
            <a:r>
              <a:rPr lang="en-NZ" sz="4600" dirty="0"/>
              <a:t>alternatives?</a:t>
            </a:r>
            <a:endParaRPr lang="en-NZ" sz="4600" b="1" u="sng" dirty="0" smtClean="0"/>
          </a:p>
          <a:p>
            <a:pPr marL="0" indent="0">
              <a:buNone/>
            </a:pPr>
            <a:endParaRPr lang="en-NZ" sz="2100" dirty="0" smtClean="0"/>
          </a:p>
          <a:p>
            <a:r>
              <a:rPr lang="en-NZ" dirty="0" smtClean="0"/>
              <a:t>Reduce costs by </a:t>
            </a:r>
            <a:r>
              <a:rPr lang="en-NZ" dirty="0"/>
              <a:t>d</a:t>
            </a:r>
            <a:r>
              <a:rPr lang="en-NZ" dirty="0" smtClean="0"/>
              <a:t>ecreasing competence/discipline compliance processes</a:t>
            </a:r>
            <a:endParaRPr lang="en-NZ" sz="1900" dirty="0"/>
          </a:p>
          <a:p>
            <a:r>
              <a:rPr lang="en-NZ" dirty="0" smtClean="0"/>
              <a:t>Making PLD opportunities provided by the Centre </a:t>
            </a:r>
            <a:r>
              <a:rPr lang="en-NZ" dirty="0"/>
              <a:t>for </a:t>
            </a:r>
            <a:r>
              <a:rPr lang="en-NZ" dirty="0" smtClean="0"/>
              <a:t>Leadership Excellence pay-as-you-go</a:t>
            </a:r>
            <a:endParaRPr lang="en-NZ" sz="1900" dirty="0"/>
          </a:p>
          <a:p>
            <a:pPr marL="0" lvl="1" indent="0">
              <a:buNone/>
            </a:pPr>
            <a:endParaRPr lang="en-US" i="1" dirty="0"/>
          </a:p>
          <a:p>
            <a:pPr marL="0" lvl="1" indent="0">
              <a:buNone/>
            </a:pPr>
            <a:r>
              <a:rPr lang="en-US" dirty="0" smtClean="0"/>
              <a:t>Your branch may have other suggestions</a:t>
            </a:r>
          </a:p>
          <a:p>
            <a:pPr marL="0" lvl="1" indent="0">
              <a:buNone/>
            </a:pPr>
            <a:endParaRPr lang="en-NZ" i="1" dirty="0"/>
          </a:p>
          <a:p>
            <a:pPr marL="457200" lvl="1" indent="0">
              <a:buNone/>
            </a:pPr>
            <a:endParaRPr lang="en-NZ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NZ" sz="4900" b="1" dirty="0" smtClean="0"/>
              <a:t>Discussion</a:t>
            </a:r>
            <a:r>
              <a:rPr lang="en-NZ" dirty="0" smtClean="0"/>
              <a:t/>
            </a:r>
            <a:br>
              <a:rPr lang="en-NZ" dirty="0" smtClean="0"/>
            </a:b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236423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NZ" dirty="0" smtClean="0"/>
              <a:t>Who pays?</a:t>
            </a:r>
            <a:endParaRPr lang="en-NZ" dirty="0"/>
          </a:p>
          <a:p>
            <a:r>
              <a:rPr lang="en-NZ" sz="2800" dirty="0"/>
              <a:t>Full funding of Teaching Council by government 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NZ" dirty="0"/>
              <a:t>Employer funding – the government could increase school operations grants so that Boards of Trustees can pay teacher registrations</a:t>
            </a:r>
          </a:p>
          <a:p>
            <a:pPr marL="0" lvl="1" indent="0">
              <a:buNone/>
            </a:pPr>
            <a:r>
              <a:rPr lang="en-US" i="1" dirty="0"/>
              <a:t>Many other professions have their registration fees paid by the employer including state sector workers such as nurses and social workers</a:t>
            </a:r>
          </a:p>
          <a:p>
            <a:pPr marL="0" indent="0">
              <a:buNone/>
            </a:pPr>
            <a:r>
              <a:rPr lang="en-NZ" dirty="0" smtClean="0"/>
              <a:t>Your branch may have other suggestions </a:t>
            </a:r>
            <a:endParaRPr lang="en-NZ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NZ" sz="4900" b="1" dirty="0" smtClean="0"/>
              <a:t>Discussion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594424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1016</TotalTime>
  <Words>776</Words>
  <Application>Microsoft Office PowerPoint</Application>
  <PresentationFormat>On-screen Show (4:3)</PresentationFormat>
  <Paragraphs>149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Branch Based  Paid Union Meeting</vt:lpstr>
      <vt:lpstr>Agenda</vt:lpstr>
      <vt:lpstr>Purpose of the meeting</vt:lpstr>
      <vt:lpstr>Issues </vt:lpstr>
      <vt:lpstr>PowerPoint Presentation</vt:lpstr>
      <vt:lpstr>Issues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Branch PUM</dc:title>
  <dc:creator>Susan Haugh</dc:creator>
  <cp:lastModifiedBy>Susan Haugh</cp:lastModifiedBy>
  <cp:revision>45</cp:revision>
  <cp:lastPrinted>2020-02-02T22:02:44Z</cp:lastPrinted>
  <dcterms:created xsi:type="dcterms:W3CDTF">2020-01-30T02:58:06Z</dcterms:created>
  <dcterms:modified xsi:type="dcterms:W3CDTF">2020-02-25T22:21:52Z</dcterms:modified>
</cp:coreProperties>
</file>